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4" r:id="rId5"/>
    <p:sldId id="276" r:id="rId6"/>
    <p:sldId id="275" r:id="rId7"/>
    <p:sldId id="278" r:id="rId8"/>
    <p:sldId id="277" r:id="rId9"/>
    <p:sldId id="290" r:id="rId10"/>
    <p:sldId id="282" r:id="rId11"/>
    <p:sldId id="270" r:id="rId12"/>
    <p:sldId id="280" r:id="rId13"/>
    <p:sldId id="281" r:id="rId14"/>
    <p:sldId id="279" r:id="rId15"/>
    <p:sldId id="283" r:id="rId16"/>
    <p:sldId id="271" r:id="rId17"/>
    <p:sldId id="289" r:id="rId18"/>
    <p:sldId id="285" r:id="rId19"/>
    <p:sldId id="288" r:id="rId20"/>
    <p:sldId id="287" r:id="rId21"/>
    <p:sldId id="284" r:id="rId22"/>
    <p:sldId id="292" r:id="rId23"/>
    <p:sldId id="291" r:id="rId24"/>
    <p:sldId id="272" r:id="rId25"/>
    <p:sldId id="286" r:id="rId26"/>
    <p:sldId id="293" r:id="rId27"/>
    <p:sldId id="294" r:id="rId28"/>
    <p:sldId id="295" r:id="rId29"/>
    <p:sldId id="296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8F2B04-C695-4964-AD19-3F09E0D90417}">
          <p14:sldIdLst>
            <p14:sldId id="256"/>
            <p14:sldId id="268"/>
            <p14:sldId id="269"/>
            <p14:sldId id="274"/>
            <p14:sldId id="276"/>
            <p14:sldId id="275"/>
            <p14:sldId id="278"/>
            <p14:sldId id="277"/>
            <p14:sldId id="290"/>
            <p14:sldId id="282"/>
            <p14:sldId id="270"/>
            <p14:sldId id="280"/>
            <p14:sldId id="281"/>
            <p14:sldId id="279"/>
            <p14:sldId id="283"/>
            <p14:sldId id="271"/>
            <p14:sldId id="289"/>
            <p14:sldId id="285"/>
            <p14:sldId id="288"/>
            <p14:sldId id="287"/>
            <p14:sldId id="284"/>
            <p14:sldId id="292"/>
            <p14:sldId id="291"/>
            <p14:sldId id="272"/>
            <p14:sldId id="286"/>
            <p14:sldId id="293"/>
            <p14:sldId id="294"/>
            <p14:sldId id="295"/>
            <p14:sldId id="296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220A-DA9B-4BBC-9C75-C66D46F53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D5431-D5FF-44BE-B0B0-08FB98FE7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05585-26EB-401F-A580-C4F7CFA4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C38E-E9B1-4C96-BCC8-D99371EE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FE22-3A5F-4449-8898-C66D8358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85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4F19-5B91-4971-9D24-A632D22A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F3CFF-4A4B-43E2-BFF5-AE6529185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2F4D-E9D6-4D7B-ABCA-577B628F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7111-CDAF-464F-BD09-99452F60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E59C-78F6-4935-AE8B-E3198D8C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2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4A56-5CB4-4BC7-BA72-37EC50C12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7CFD4-6E1D-4973-B922-472C9FB23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1650-46DF-43FB-9A3B-A5CD84F4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F020A-FC80-49E5-9363-F514473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1F3C-7EF7-4710-84AF-B799B3DD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9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5B47-2EC6-48BC-8DD6-BE05C4B2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669D-0B7F-4A86-AD0D-C7F8D51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4E3D-C639-4A52-BBD4-457536FB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6922-F240-4EF3-905E-B9DFB257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5727-CADB-4DD6-9046-F110089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2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3CCD-9691-4A96-A2D6-D1F53F47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3C4D3-7251-48A1-AEDE-AEBC7EF1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DB80-1867-4ABC-85FB-CF546D13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0258E-3BB7-41C5-B0BC-F8716E7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ADF5B-5B74-46CE-A56F-B633CC5A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26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1F6C-47D6-4523-87B1-1626B966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AB54-B5F7-4311-8217-7E3769EF6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E7B8C-B146-4CDF-B078-67A0EE6B5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0579-953F-4F41-9BCB-8913DA94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2BE6-7135-4CB5-89D6-9D9981B1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242C2-51E3-4A35-BCB5-C5A81A8C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18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D11A-42A7-412D-87FB-8315E9A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968DD-1E3F-4BDF-BCA1-21F3F397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78E27-D17C-4926-901B-318C040F3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90821-6708-4581-975E-3C87A0BA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D402B-EF6B-4F04-AE9E-58C2D99BA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E8121-22E9-4C44-AF20-BE1527F9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DF95B-32D7-4CA8-8D6A-2442FE5B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7E430E-0801-4874-BE8C-20D10F99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7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5966-06AD-400E-803A-2830E651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EF1C0-915C-4F9F-B6F8-34FCB214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5FAA9-7427-4017-B7F1-61B7297C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16EB0-0C9E-48B1-A388-ABAF8F8E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85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D9000-27FD-4772-AF4D-93E6A138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BBA7F-CEF3-4200-9B6F-C133A8B7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EDEE6-91DB-4D62-A790-7E8D5FE2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80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A595-FB8D-48BF-85CD-0BED13D3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A508-8447-429A-8E55-874ACAB9C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A9D00-96A5-496F-95ED-A1A592E0E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BFD5-86B6-46A2-81D4-A588B9FB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C5D8-6C81-46B1-A974-BD2FD2E6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50BC5-C9A0-434E-9706-6FD8EF18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4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36A5-2E6F-451C-BD8A-BBCB3B1F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705540-3B4E-4D31-B0A6-4FC713EE4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EB517-C45B-4940-9B06-4E1F55F5D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53D7-E620-495E-8001-F6989DD3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68ACD-B2F0-476E-BD8F-8EB76C9B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C4F2B-D316-4097-AE06-FA388F80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64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802F1-E657-4CF1-BD6A-4EFC93A2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A822-0EBA-48C7-A780-CD8AE4CEE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EF5F9-0F07-4041-936C-F6A72F130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57D4-96EB-485F-885D-A03F9F5EA4CF}" type="datetimeFigureOut">
              <a:rPr lang="en-CA" smtClean="0"/>
              <a:t>2023-10-30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60C3-4B15-4785-B413-CFEA33C50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811E-C073-4268-BAEF-6F604A18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sis-svd/cmsis-svd/tree/main/data" TargetMode="External"/><Relationship Id="rId2" Type="http://schemas.openxmlformats.org/officeDocument/2006/relationships/hyperlink" Target="https://www.st.com/en/microcontrollers-microprocessors/stm32f303rc.html#cad-resourc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EF55-43E3-4350-BE63-9CB115E94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0x409 – </a:t>
            </a:r>
            <a:r>
              <a:rPr lang="en-US" dirty="0" err="1"/>
              <a:t>Ghidra</a:t>
            </a:r>
            <a:r>
              <a:rPr lang="en-US" dirty="0"/>
              <a:t> Setup for Embedded R.E.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F939F-753C-45A0-BC3A-73D8DCDC6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ECED4406 – Computer Security</a:t>
            </a:r>
          </a:p>
          <a:p>
            <a:endParaRPr lang="en-US" sz="2400" b="1" dirty="0"/>
          </a:p>
          <a:p>
            <a:r>
              <a:rPr lang="en-US" sz="2400" b="1" dirty="0"/>
              <a:t>Dr. Colin O’Flynn</a:t>
            </a:r>
          </a:p>
          <a:p>
            <a:r>
              <a:rPr lang="en-US" sz="2400" b="1" dirty="0"/>
              <a:t>Dalhousie University.</a:t>
            </a:r>
            <a:endParaRPr lang="en-CA" sz="2400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611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DDDB4-C2ED-3BBD-DC3E-02493DA6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Result of Step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9BF85-F3E9-0B52-45C6-3F346F7F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15" y="2078940"/>
            <a:ext cx="5683542" cy="39880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21EB6-37CB-2B19-691B-6AE76E17A87C}"/>
              </a:ext>
            </a:extLst>
          </p:cNvPr>
          <p:cNvCxnSpPr>
            <a:cxnSpLocks/>
          </p:cNvCxnSpPr>
          <p:nvPr/>
        </p:nvCxnSpPr>
        <p:spPr>
          <a:xfrm flipH="1">
            <a:off x="3683358" y="1415143"/>
            <a:ext cx="3610071" cy="359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D73481-B534-4F74-5AC5-0B1F4638A111}"/>
              </a:ext>
            </a:extLst>
          </p:cNvPr>
          <p:cNvSpPr txBox="1"/>
          <p:nvPr/>
        </p:nvSpPr>
        <p:spPr>
          <a:xfrm>
            <a:off x="7511143" y="1126671"/>
            <a:ext cx="42508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devices (such as Arm Cortex-M) have an easy choice here.</a:t>
            </a:r>
          </a:p>
          <a:p>
            <a:endParaRPr lang="en-CA" dirty="0"/>
          </a:p>
          <a:p>
            <a:r>
              <a:rPr lang="en-CA" dirty="0"/>
              <a:t>Some devices may have lots of variants – may need to investigate what the most likely requirement is.</a:t>
            </a:r>
          </a:p>
          <a:p>
            <a:endParaRPr lang="en-CA" dirty="0"/>
          </a:p>
          <a:p>
            <a:r>
              <a:rPr lang="en-CA" dirty="0"/>
              <a:t>Sometimes have to try a few and see if some make “more sense”.</a:t>
            </a:r>
          </a:p>
          <a:p>
            <a:endParaRPr lang="en-CA" dirty="0"/>
          </a:p>
          <a:p>
            <a:r>
              <a:rPr lang="en-CA" dirty="0"/>
              <a:t>But first…</a:t>
            </a:r>
          </a:p>
        </p:txBody>
      </p:sp>
    </p:spTree>
    <p:extLst>
      <p:ext uri="{BB962C8B-B14F-4D97-AF65-F5344CB8AC3E}">
        <p14:creationId xmlns:p14="http://schemas.microsoft.com/office/powerpoint/2010/main" val="320278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EB29-1719-A9C1-F130-6D97DAD0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STEP 2: Base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A7922-A620-9AEB-901E-195D214C1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028" y="2234190"/>
            <a:ext cx="7652143" cy="4000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ED07B-ADEB-4394-8BCA-2D2759D3AEB1}"/>
              </a:ext>
            </a:extLst>
          </p:cNvPr>
          <p:cNvSpPr txBox="1"/>
          <p:nvPr/>
        </p:nvSpPr>
        <p:spPr>
          <a:xfrm>
            <a:off x="663262" y="1860997"/>
            <a:ext cx="211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is file loaded at 0x8000000?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36825E-872C-B37F-BB0E-386567DB18AD}"/>
              </a:ext>
            </a:extLst>
          </p:cNvPr>
          <p:cNvCxnSpPr/>
          <p:nvPr/>
        </p:nvCxnSpPr>
        <p:spPr>
          <a:xfrm>
            <a:off x="2266682" y="2356834"/>
            <a:ext cx="1642056" cy="3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88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D58A-BE22-EB84-CD6B-6B063066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Base Address: Processor /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61B52-F86A-2A25-71BE-FEE59BE4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44" y="1338593"/>
            <a:ext cx="4470630" cy="53914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22C4AA-21FA-F362-63A4-598E3FB7BE35}"/>
              </a:ext>
            </a:extLst>
          </p:cNvPr>
          <p:cNvCxnSpPr>
            <a:cxnSpLocks/>
          </p:cNvCxnSpPr>
          <p:nvPr/>
        </p:nvCxnSpPr>
        <p:spPr>
          <a:xfrm flipH="1">
            <a:off x="4778062" y="5007429"/>
            <a:ext cx="1617295" cy="71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C87E6A-CFC6-15EE-5090-DC2D386E9A12}"/>
              </a:ext>
            </a:extLst>
          </p:cNvPr>
          <p:cNvSpPr txBox="1"/>
          <p:nvPr/>
        </p:nvSpPr>
        <p:spPr>
          <a:xfrm>
            <a:off x="6585857" y="4642757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Note – FLASH Memory starting at 0x8000000</a:t>
            </a:r>
          </a:p>
        </p:txBody>
      </p:sp>
    </p:spTree>
    <p:extLst>
      <p:ext uri="{BB962C8B-B14F-4D97-AF65-F5344CB8AC3E}">
        <p14:creationId xmlns:p14="http://schemas.microsoft.com/office/powerpoint/2010/main" val="4088544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8956-354D-1D06-D2D7-97BC9DB1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Offset Due to Bootloader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22F846-4E3F-AC99-BBDD-B472E16CF50C}"/>
              </a:ext>
            </a:extLst>
          </p:cNvPr>
          <p:cNvSpPr/>
          <p:nvPr/>
        </p:nvSpPr>
        <p:spPr>
          <a:xfrm>
            <a:off x="1997528" y="4386943"/>
            <a:ext cx="2868386" cy="1077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Bootloader</a:t>
            </a:r>
            <a:br>
              <a:rPr lang="en-CA" dirty="0"/>
            </a:br>
            <a:r>
              <a:rPr lang="en-CA" dirty="0"/>
              <a:t>32 KB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BC06D-D51E-A26F-E9BD-5DEF398BA741}"/>
              </a:ext>
            </a:extLst>
          </p:cNvPr>
          <p:cNvSpPr/>
          <p:nvPr/>
        </p:nvSpPr>
        <p:spPr>
          <a:xfrm>
            <a:off x="1997528" y="1690687"/>
            <a:ext cx="2868386" cy="26581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Application Flash</a:t>
            </a:r>
            <a:br>
              <a:rPr lang="en-CA" dirty="0"/>
            </a:b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601BEF-0CBB-DB94-164D-E8A93043EA85}"/>
              </a:ext>
            </a:extLst>
          </p:cNvPr>
          <p:cNvSpPr/>
          <p:nvPr/>
        </p:nvSpPr>
        <p:spPr>
          <a:xfrm>
            <a:off x="7818664" y="1843087"/>
            <a:ext cx="2868386" cy="26581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Update Firmware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58A01A-53F1-17FE-DD5F-C2DE8D8291E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01986" y="3172165"/>
            <a:ext cx="2816678" cy="1808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4132260-9555-79EC-4FD0-B32184D6CED8}"/>
              </a:ext>
            </a:extLst>
          </p:cNvPr>
          <p:cNvCxnSpPr>
            <a:stCxn id="4" idx="1"/>
            <a:endCxn id="5" idx="1"/>
          </p:cNvCxnSpPr>
          <p:nvPr/>
        </p:nvCxnSpPr>
        <p:spPr>
          <a:xfrm rot="10800000">
            <a:off x="1997528" y="3019766"/>
            <a:ext cx="12700" cy="1906021"/>
          </a:xfrm>
          <a:prstGeom prst="curvedConnector3">
            <a:avLst>
              <a:gd name="adj1" fmla="val 13628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A87FA0-B484-DC03-6AEE-64EAE982DC81}"/>
              </a:ext>
            </a:extLst>
          </p:cNvPr>
          <p:cNvSpPr txBox="1"/>
          <p:nvPr/>
        </p:nvSpPr>
        <p:spPr>
          <a:xfrm>
            <a:off x="642258" y="5279963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0x80000000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88667F-22D1-59C9-A7E8-9F0C3A87B967}"/>
              </a:ext>
            </a:extLst>
          </p:cNvPr>
          <p:cNvSpPr txBox="1"/>
          <p:nvPr/>
        </p:nvSpPr>
        <p:spPr>
          <a:xfrm>
            <a:off x="677636" y="4256509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0x80007FFF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4DDD5A-51BF-4547-276C-07A7A0BF887A}"/>
              </a:ext>
            </a:extLst>
          </p:cNvPr>
          <p:cNvSpPr txBox="1"/>
          <p:nvPr/>
        </p:nvSpPr>
        <p:spPr>
          <a:xfrm>
            <a:off x="677636" y="4031022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0x80008000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904DF6-EBAE-C989-2E10-3813ABF18104}"/>
              </a:ext>
            </a:extLst>
          </p:cNvPr>
          <p:cNvSpPr txBox="1"/>
          <p:nvPr/>
        </p:nvSpPr>
        <p:spPr>
          <a:xfrm>
            <a:off x="642258" y="1544123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0x80080000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DC17B-3774-3F60-5417-AD73C233B549}"/>
              </a:ext>
            </a:extLst>
          </p:cNvPr>
          <p:cNvSpPr txBox="1"/>
          <p:nvPr/>
        </p:nvSpPr>
        <p:spPr>
          <a:xfrm>
            <a:off x="6855278" y="4316576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0x00000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27A50C-AF89-BDFA-3E04-D6B226A3B902}"/>
              </a:ext>
            </a:extLst>
          </p:cNvPr>
          <p:cNvSpPr txBox="1"/>
          <p:nvPr/>
        </p:nvSpPr>
        <p:spPr>
          <a:xfrm>
            <a:off x="6855278" y="1669211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0x78000</a:t>
            </a:r>
          </a:p>
        </p:txBody>
      </p:sp>
    </p:spTree>
    <p:extLst>
      <p:ext uri="{BB962C8B-B14F-4D97-AF65-F5344CB8AC3E}">
        <p14:creationId xmlns:p14="http://schemas.microsoft.com/office/powerpoint/2010/main" val="310858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CF85-89B7-C1C2-4D09-70BCD4E0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What If Offset is Unknown?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213F-EBE7-BF63-6429-060D3DE19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CA" dirty="0"/>
              <a:t>You can often load with a default base address (0), and then look at the results to see where loads are coming from: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5B14A-526D-5FD5-47EC-0E293DC8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09" y="2871006"/>
            <a:ext cx="5766096" cy="39245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A38707-6A34-1C25-C0D2-FD27B4467618}"/>
              </a:ext>
            </a:extLst>
          </p:cNvPr>
          <p:cNvCxnSpPr>
            <a:cxnSpLocks/>
          </p:cNvCxnSpPr>
          <p:nvPr/>
        </p:nvCxnSpPr>
        <p:spPr>
          <a:xfrm flipH="1" flipV="1">
            <a:off x="6896099" y="3575957"/>
            <a:ext cx="1524000" cy="288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00FB5C-6CF0-CB94-FDF9-FB5E16557B18}"/>
              </a:ext>
            </a:extLst>
          </p:cNvPr>
          <p:cNvSpPr txBox="1"/>
          <p:nvPr/>
        </p:nvSpPr>
        <p:spPr>
          <a:xfrm>
            <a:off x="8420098" y="3687536"/>
            <a:ext cx="369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Load from memory space 0x8000000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4908C-FD24-B8BA-9894-F3EB1B5716D7}"/>
              </a:ext>
            </a:extLst>
          </p:cNvPr>
          <p:cNvSpPr txBox="1"/>
          <p:nvPr/>
        </p:nvSpPr>
        <p:spPr>
          <a:xfrm>
            <a:off x="446314" y="2916793"/>
            <a:ext cx="265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Base Address (0)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73F11A-CD23-9F30-5D06-9B9E2785DA14}"/>
              </a:ext>
            </a:extLst>
          </p:cNvPr>
          <p:cNvCxnSpPr>
            <a:cxnSpLocks/>
          </p:cNvCxnSpPr>
          <p:nvPr/>
        </p:nvCxnSpPr>
        <p:spPr>
          <a:xfrm flipV="1">
            <a:off x="2149929" y="2916793"/>
            <a:ext cx="42998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C0EDAC-D04F-8867-74A9-6EF5B35040FF}"/>
              </a:ext>
            </a:extLst>
          </p:cNvPr>
          <p:cNvSpPr txBox="1"/>
          <p:nvPr/>
        </p:nvSpPr>
        <p:spPr>
          <a:xfrm>
            <a:off x="8420097" y="4660948"/>
            <a:ext cx="352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NOTE: many references are </a:t>
            </a:r>
            <a:r>
              <a:rPr lang="en-CA" b="1" u="sng" dirty="0"/>
              <a:t>relative</a:t>
            </a:r>
            <a:r>
              <a:rPr lang="en-CA" b="1" dirty="0"/>
              <a:t> which means they “shift” with your specified base address.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3467B5-F94A-1554-B3C5-D45BB6771E15}"/>
              </a:ext>
            </a:extLst>
          </p:cNvPr>
          <p:cNvCxnSpPr>
            <a:cxnSpLocks/>
          </p:cNvCxnSpPr>
          <p:nvPr/>
        </p:nvCxnSpPr>
        <p:spPr>
          <a:xfrm flipH="1" flipV="1">
            <a:off x="6221186" y="4555671"/>
            <a:ext cx="2237014" cy="25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3866D4-E346-8B76-431E-5410F13173FE}"/>
              </a:ext>
            </a:extLst>
          </p:cNvPr>
          <p:cNvCxnSpPr>
            <a:cxnSpLocks/>
          </p:cNvCxnSpPr>
          <p:nvPr/>
        </p:nvCxnSpPr>
        <p:spPr>
          <a:xfrm flipH="1">
            <a:off x="5910943" y="4860471"/>
            <a:ext cx="2547257" cy="2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11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C61B-4F15-3EE0-E204-C12D80A0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Result of Step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18D8F-735A-B247-8B5F-BB0168F86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00" y="2469347"/>
            <a:ext cx="7916005" cy="36030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97123-11EA-DF80-9171-6CD8EE3DC76B}"/>
              </a:ext>
            </a:extLst>
          </p:cNvPr>
          <p:cNvSpPr txBox="1"/>
          <p:nvPr/>
        </p:nvSpPr>
        <p:spPr>
          <a:xfrm>
            <a:off x="1120462" y="1690688"/>
            <a:ext cx="1028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Remember – needed because this is binary, but in some cases update files may still have an offset due to the bootloader.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E9337-4324-9215-E85A-CFA5B76CB48D}"/>
              </a:ext>
            </a:extLst>
          </p:cNvPr>
          <p:cNvSpPr txBox="1"/>
          <p:nvPr/>
        </p:nvSpPr>
        <p:spPr>
          <a:xfrm>
            <a:off x="9749307" y="5167312"/>
            <a:ext cx="1906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This “offset” is just used to skip parts of the file. Not the same as base address!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066E0-16A3-338D-1ED4-A6725BE3042E}"/>
              </a:ext>
            </a:extLst>
          </p:cNvPr>
          <p:cNvSpPr/>
          <p:nvPr/>
        </p:nvSpPr>
        <p:spPr>
          <a:xfrm>
            <a:off x="6214056" y="3934496"/>
            <a:ext cx="1925392" cy="489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AD88-D093-D95D-515B-69CA21B80269}"/>
              </a:ext>
            </a:extLst>
          </p:cNvPr>
          <p:cNvSpPr txBox="1"/>
          <p:nvPr/>
        </p:nvSpPr>
        <p:spPr>
          <a:xfrm>
            <a:off x="9749306" y="2844503"/>
            <a:ext cx="190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 my base address here, and optionally specify a name for it.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35C805-91F5-C46F-D0C0-67394AE2DF36}"/>
              </a:ext>
            </a:extLst>
          </p:cNvPr>
          <p:cNvCxnSpPr/>
          <p:nvPr/>
        </p:nvCxnSpPr>
        <p:spPr>
          <a:xfrm flipH="1">
            <a:off x="8139448" y="3020786"/>
            <a:ext cx="1609858" cy="913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6DE60-E326-2128-69D1-25794CC550D9}"/>
              </a:ext>
            </a:extLst>
          </p:cNvPr>
          <p:cNvCxnSpPr/>
          <p:nvPr/>
        </p:nvCxnSpPr>
        <p:spPr>
          <a:xfrm flipH="1" flipV="1">
            <a:off x="7973786" y="4615543"/>
            <a:ext cx="1828800" cy="68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6EF5E4-6D9D-B33D-8EC5-E86A9A65CF39}"/>
              </a:ext>
            </a:extLst>
          </p:cNvPr>
          <p:cNvCxnSpPr/>
          <p:nvPr/>
        </p:nvCxnSpPr>
        <p:spPr>
          <a:xfrm flipV="1">
            <a:off x="5127171" y="3771900"/>
            <a:ext cx="506186" cy="4989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76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4DF1-1CD3-4116-50A6-296E4CE0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Step 3: Address Space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4B4B1-B128-99A9-209A-B7F1EFD6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1" y="1979756"/>
            <a:ext cx="5423179" cy="3257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3C3D7-65B7-05E1-22E0-21EB10C69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406" y="2054592"/>
            <a:ext cx="6013759" cy="3391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B232A-4665-BBAC-6B85-ADD61222895B}"/>
              </a:ext>
            </a:extLst>
          </p:cNvPr>
          <p:cNvSpPr txBox="1"/>
          <p:nvPr/>
        </p:nvSpPr>
        <p:spPr>
          <a:xfrm>
            <a:off x="838200" y="1567543"/>
            <a:ext cx="41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Basic: Not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8BF48-F9C1-0B1E-D2F5-2B17C2417E74}"/>
              </a:ext>
            </a:extLst>
          </p:cNvPr>
          <p:cNvSpPr txBox="1"/>
          <p:nvPr/>
        </p:nvSpPr>
        <p:spPr>
          <a:xfrm>
            <a:off x="6852556" y="1567543"/>
            <a:ext cx="41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Basic: Setup</a:t>
            </a:r>
          </a:p>
        </p:txBody>
      </p:sp>
    </p:spTree>
    <p:extLst>
      <p:ext uri="{BB962C8B-B14F-4D97-AF65-F5344CB8AC3E}">
        <p14:creationId xmlns:p14="http://schemas.microsoft.com/office/powerpoint/2010/main" val="397832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2725-4F93-5C28-04AC-621F08F8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Main Advantage: Working XREFs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01A6A-A745-2FEC-AD3C-1D0E84F8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" y="1491343"/>
            <a:ext cx="6098603" cy="5094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D7C21-3ED8-641C-5EB4-1AED8A3EBB8D}"/>
              </a:ext>
            </a:extLst>
          </p:cNvPr>
          <p:cNvSpPr txBox="1"/>
          <p:nvPr/>
        </p:nvSpPr>
        <p:spPr>
          <a:xfrm>
            <a:off x="6936803" y="1567542"/>
            <a:ext cx="306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locations in SRAM referenced by the code – maybe </a:t>
            </a:r>
            <a:r>
              <a:rPr lang="en-CA" dirty="0" err="1"/>
              <a:t>globals</a:t>
            </a:r>
            <a:r>
              <a:rPr lang="en-CA" dirty="0"/>
              <a:t> for example, so once we determine what is stored in a global we can more easily track it’s usage.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4BCBF-7148-82E6-C13E-D852290D752B}"/>
              </a:ext>
            </a:extLst>
          </p:cNvPr>
          <p:cNvCxnSpPr/>
          <p:nvPr/>
        </p:nvCxnSpPr>
        <p:spPr>
          <a:xfrm flipH="1">
            <a:off x="5050971" y="1763486"/>
            <a:ext cx="1975758" cy="16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64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AC83-1D2E-CD2C-4EDB-3641713C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DC7E0-0C3E-0A13-1720-F96754F2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8" y="1690688"/>
            <a:ext cx="3866578" cy="4662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E56688-CF08-C984-7CCC-3FE390040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442" y="2876514"/>
            <a:ext cx="6533518" cy="16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C67F-5A7F-8533-7F91-395A4DD3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Accessing Memory Map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6FB98-99E9-694A-3928-22CE170C2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96" y="1602468"/>
            <a:ext cx="314938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212BB-B2DE-1A56-0ED4-129A1B90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240" y="1690688"/>
            <a:ext cx="8137959" cy="1952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A0733-C259-FC2C-B562-A97F555C5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915" y="3880757"/>
            <a:ext cx="3327104" cy="29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2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E1B0-C973-50A7-D556-7241E911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Importing a Binary to </a:t>
            </a:r>
            <a:r>
              <a:rPr lang="en-CA" dirty="0" err="1"/>
              <a:t>Ghidra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1BAD6-4045-1E14-3450-311E26B56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Four important setup details we typically need: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Find the processor module to load (“language”).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Find the address offset of the binary.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Setup address space in </a:t>
            </a:r>
            <a:r>
              <a:rPr lang="en-CA" dirty="0" err="1"/>
              <a:t>Ghidra</a:t>
            </a:r>
            <a:r>
              <a:rPr lang="en-CA" dirty="0"/>
              <a:t>.</a:t>
            </a:r>
          </a:p>
          <a:p>
            <a:pPr marL="457200" lvl="1" indent="0">
              <a:buNone/>
            </a:pPr>
            <a:r>
              <a:rPr lang="en-CA" dirty="0"/>
              <a:t>OPTIONAL: Setup peripheral file (SVD).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Understand the interrupt vectors.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7289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6DFF-C5D5-659D-AA2B-E5FDC8B7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Address Space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0282A-1AC9-B1F9-F544-B3C6F305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After doing address space setup </a:t>
            </a:r>
            <a:r>
              <a:rPr lang="en-CA" dirty="0">
                <a:sym typeface="Wingdings" panose="05000000000000000000" pitchFamily="2" charset="2"/>
              </a:rPr>
              <a:t> Run auto analysis again.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17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0DD4A-7132-A9E7-11AC-E70B4C20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Peripheral Debug Files</a:t>
            </a:r>
          </a:p>
        </p:txBody>
      </p:sp>
      <p:pic>
        <p:nvPicPr>
          <p:cNvPr id="4098" name="Picture 2" descr="SVD File Validation and Usage">
            <a:extLst>
              <a:ext uri="{FF2B5EF4-FFF2-40B4-BE49-F238E27FC236}">
                <a16:creationId xmlns:a16="http://schemas.microsoft.com/office/drawing/2014/main" id="{FFA6606D-0D6E-9606-B22D-FEECDDC636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67" y="1690688"/>
            <a:ext cx="377775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4D86D2-F841-22B7-61B4-B3F78727BE9F}"/>
              </a:ext>
            </a:extLst>
          </p:cNvPr>
          <p:cNvCxnSpPr/>
          <p:nvPr/>
        </p:nvCxnSpPr>
        <p:spPr>
          <a:xfrm flipH="1" flipV="1">
            <a:off x="4327071" y="2002971"/>
            <a:ext cx="3282043" cy="25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015A7B-EFCF-1532-48AD-B3A4133382D3}"/>
              </a:ext>
            </a:extLst>
          </p:cNvPr>
          <p:cNvSpPr txBox="1"/>
          <p:nvPr/>
        </p:nvSpPr>
        <p:spPr>
          <a:xfrm>
            <a:off x="7848600" y="2002971"/>
            <a:ext cx="2645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Many vendors provide files to help with debugging devices.</a:t>
            </a:r>
          </a:p>
          <a:p>
            <a:endParaRPr lang="en-CA" dirty="0"/>
          </a:p>
          <a:p>
            <a:r>
              <a:rPr lang="en-CA" dirty="0"/>
              <a:t>These formats will vary with vendor, but for Arm they are known as </a:t>
            </a:r>
            <a:r>
              <a:rPr lang="en-CA" b="1" i="1" dirty="0"/>
              <a:t>System View Description (SVD) </a:t>
            </a:r>
            <a:r>
              <a:rPr lang="en-CA" dirty="0"/>
              <a:t>files.</a:t>
            </a:r>
          </a:p>
        </p:txBody>
      </p:sp>
    </p:spTree>
    <p:extLst>
      <p:ext uri="{BB962C8B-B14F-4D97-AF65-F5344CB8AC3E}">
        <p14:creationId xmlns:p14="http://schemas.microsoft.com/office/powerpoint/2010/main" val="1387012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AA72-6B7D-0D4D-1C7D-5CAC1796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SVD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5457B-C4AB-043A-FBDF-694A9EE4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Check vendor website:</a:t>
            </a:r>
          </a:p>
          <a:p>
            <a:pPr lvl="1"/>
            <a:r>
              <a:rPr lang="en-CA" dirty="0" err="1"/>
              <a:t>E.g</a:t>
            </a:r>
            <a:r>
              <a:rPr lang="en-CA" dirty="0"/>
              <a:t> </a:t>
            </a:r>
            <a:r>
              <a:rPr lang="en-CA" dirty="0">
                <a:hlinkClick r:id="rId2"/>
              </a:rPr>
              <a:t>https://www.st.com/en/microcontrollers-microprocessors/stm32f303rc.html#cad-resources</a:t>
            </a:r>
            <a:r>
              <a:rPr lang="en-CA" dirty="0"/>
              <a:t> 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Check </a:t>
            </a:r>
            <a:r>
              <a:rPr lang="en-CA" dirty="0" err="1"/>
              <a:t>github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Good large repo at </a:t>
            </a:r>
            <a:r>
              <a:rPr lang="en-CA" dirty="0">
                <a:hlinkClick r:id="rId3"/>
              </a:rPr>
              <a:t>https://github.com/cmsis-svd/cmsis-svd/tree/main/data</a:t>
            </a:r>
            <a:endParaRPr lang="en-CA" dirty="0"/>
          </a:p>
          <a:p>
            <a:pPr lvl="1"/>
            <a:r>
              <a:rPr lang="en-CA" dirty="0"/>
              <a:t>Search other repos where they may be checked in…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F28A9-E83E-A8AD-72AE-62D8E4B14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8" y="2870848"/>
            <a:ext cx="3983559" cy="1766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A0C5F-EC61-9727-33F9-7484FDCBC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228" y="3463370"/>
            <a:ext cx="4307319" cy="58141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8829DA-F190-AF45-E7CF-96D98A413E7A}"/>
              </a:ext>
            </a:extLst>
          </p:cNvPr>
          <p:cNvCxnSpPr/>
          <p:nvPr/>
        </p:nvCxnSpPr>
        <p:spPr>
          <a:xfrm flipV="1">
            <a:off x="4147457" y="3831771"/>
            <a:ext cx="2950029" cy="36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26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123E-DEDF-88CD-FCEE-05296B32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Leveldown</a:t>
            </a:r>
            <a:r>
              <a:rPr lang="en-CA" dirty="0"/>
              <a:t> SVD Loader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66E2D-ECCA-85B8-C99E-ED9FFCF01F14}"/>
              </a:ext>
            </a:extLst>
          </p:cNvPr>
          <p:cNvSpPr txBox="1"/>
          <p:nvPr/>
        </p:nvSpPr>
        <p:spPr>
          <a:xfrm>
            <a:off x="1594757" y="60691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https://leveldown.de/blog/svd-loader/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68BA9-1C8F-9203-550B-FFE510C1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78" y="1796189"/>
            <a:ext cx="8007762" cy="132721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B3669FC-5C83-1EDD-E814-2EBC2DF77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28909"/>
            <a:ext cx="4775200" cy="28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94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ECFD-8F88-B1FE-BD93-AF39434C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Step 4: Interrupt 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1FAA1-0A7A-2CAB-82AA-6B9604C8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19288"/>
            <a:ext cx="6158323" cy="399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36728-76FD-6A36-AF57-176F5575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118" y="982781"/>
            <a:ext cx="4928738" cy="53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54C3-12BB-4C0A-BA1D-3BC80FB5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Understanding Interrupt Vectors in </a:t>
            </a:r>
            <a:r>
              <a:rPr lang="en-CA" dirty="0" err="1"/>
              <a:t>Ghidra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85F97-D997-1966-4446-37213D50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41" y="1690688"/>
            <a:ext cx="5232426" cy="5110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B2B2E-2E10-0336-FFAB-22AB54261EF0}"/>
              </a:ext>
            </a:extLst>
          </p:cNvPr>
          <p:cNvSpPr txBox="1"/>
          <p:nvPr/>
        </p:nvSpPr>
        <p:spPr>
          <a:xfrm>
            <a:off x="6607629" y="2046514"/>
            <a:ext cx="384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some processors (e.g., Cortex) some of the base vectors are known and will be nicely annotated as here.</a:t>
            </a:r>
          </a:p>
          <a:p>
            <a:endParaRPr lang="en-CA" dirty="0"/>
          </a:p>
          <a:p>
            <a:r>
              <a:rPr lang="en-CA" dirty="0"/>
              <a:t>Sometimes they are not well specified and you’ll need to label them.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F5D4C6-9C52-3FA1-5A6B-D613E8014663}"/>
              </a:ext>
            </a:extLst>
          </p:cNvPr>
          <p:cNvCxnSpPr/>
          <p:nvPr/>
        </p:nvCxnSpPr>
        <p:spPr>
          <a:xfrm flipH="1" flipV="1">
            <a:off x="2841171" y="2149929"/>
            <a:ext cx="3717472" cy="157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75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1E2B-9535-B161-2AD3-2170D1E1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Changing Data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60111-8710-4E7B-EB10-BD4B10117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74" y="1690688"/>
            <a:ext cx="547996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057E2-B56F-375D-3D8D-69BFB35D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91" y="1455218"/>
            <a:ext cx="5831421" cy="3122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11796-A215-20DB-06D2-ACCCF0FBC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220" y="5003383"/>
            <a:ext cx="5651790" cy="152407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2CFF3B-9613-D801-31C9-C40FF055CF8A}"/>
              </a:ext>
            </a:extLst>
          </p:cNvPr>
          <p:cNvCxnSpPr/>
          <p:nvPr/>
        </p:nvCxnSpPr>
        <p:spPr>
          <a:xfrm flipV="1">
            <a:off x="1835239" y="2814034"/>
            <a:ext cx="2234485" cy="1854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98D7B2-EB73-9C3A-C30B-0983FD689F43}"/>
              </a:ext>
            </a:extLst>
          </p:cNvPr>
          <p:cNvSpPr txBox="1"/>
          <p:nvPr/>
        </p:nvSpPr>
        <p:spPr>
          <a:xfrm rot="19140671">
            <a:off x="2057400" y="2654958"/>
            <a:ext cx="327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Right Click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C649E8-83E8-E7EF-9322-2D4875E7B0A6}"/>
              </a:ext>
            </a:extLst>
          </p:cNvPr>
          <p:cNvCxnSpPr>
            <a:cxnSpLocks/>
          </p:cNvCxnSpPr>
          <p:nvPr/>
        </p:nvCxnSpPr>
        <p:spPr>
          <a:xfrm>
            <a:off x="8969829" y="3429000"/>
            <a:ext cx="741383" cy="2238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7A31D2-4858-CCBE-D925-E7041BD32880}"/>
              </a:ext>
            </a:extLst>
          </p:cNvPr>
          <p:cNvSpPr txBox="1"/>
          <p:nvPr/>
        </p:nvSpPr>
        <p:spPr>
          <a:xfrm>
            <a:off x="8871857" y="410467"/>
            <a:ext cx="368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Double-click to jump to code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F98FB9-95C9-5454-5421-CDAA48CA18C2}"/>
              </a:ext>
            </a:extLst>
          </p:cNvPr>
          <p:cNvCxnSpPr/>
          <p:nvPr/>
        </p:nvCxnSpPr>
        <p:spPr>
          <a:xfrm>
            <a:off x="9595757" y="713014"/>
            <a:ext cx="342900" cy="501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28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34B8-29C5-49A3-E809-801C3BAE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Interrupt Vectors in Other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4E841-D90D-A304-5A99-0D4AD068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 many devices there is no vector table, but instead the vectors have limited code-space. Normally “jump” instructions are encoded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D9D82-C91D-D113-996B-033B8ADD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82" y="3111336"/>
            <a:ext cx="4838949" cy="32005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3B2A59-CF47-2111-CC25-5A172F1A3C33}"/>
              </a:ext>
            </a:extLst>
          </p:cNvPr>
          <p:cNvCxnSpPr>
            <a:cxnSpLocks/>
          </p:cNvCxnSpPr>
          <p:nvPr/>
        </p:nvCxnSpPr>
        <p:spPr>
          <a:xfrm flipH="1" flipV="1">
            <a:off x="5905500" y="3760170"/>
            <a:ext cx="1981200" cy="6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002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D3C-F143-8406-3D34-5784DD674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TIP #1: Using interrupt vectors to identify binaries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007E9A-757B-5A53-506E-F7B0F1E9C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147" y="2351314"/>
            <a:ext cx="5091607" cy="34119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4E5B8-15BC-D98B-7567-031B70EEFC4A}"/>
              </a:ext>
            </a:extLst>
          </p:cNvPr>
          <p:cNvCxnSpPr/>
          <p:nvPr/>
        </p:nvCxnSpPr>
        <p:spPr>
          <a:xfrm flipH="1">
            <a:off x="4114800" y="1997529"/>
            <a:ext cx="3429000" cy="78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9309C3-9544-8F62-1ABF-3F9ED0E5FD71}"/>
              </a:ext>
            </a:extLst>
          </p:cNvPr>
          <p:cNvSpPr txBox="1"/>
          <p:nvPr/>
        </p:nvSpPr>
        <p:spPr>
          <a:xfrm>
            <a:off x="7824124" y="1690688"/>
            <a:ext cx="34453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Vectors normally have very specific structure.</a:t>
            </a:r>
          </a:p>
          <a:p>
            <a:endParaRPr lang="en-CA" dirty="0"/>
          </a:p>
          <a:p>
            <a:r>
              <a:rPr lang="en-CA" dirty="0"/>
              <a:t>Often many are unused which will jump to the same default interrupt handler.</a:t>
            </a:r>
          </a:p>
          <a:p>
            <a:endParaRPr lang="en-CA" dirty="0"/>
          </a:p>
          <a:p>
            <a:r>
              <a:rPr lang="en-CA" dirty="0"/>
              <a:t>This applies across most architectures, not just Cortex-M – this example is an 8051 interrupt vector.</a:t>
            </a:r>
          </a:p>
        </p:txBody>
      </p:sp>
    </p:spTree>
    <p:extLst>
      <p:ext uri="{BB962C8B-B14F-4D97-AF65-F5344CB8AC3E}">
        <p14:creationId xmlns:p14="http://schemas.microsoft.com/office/powerpoint/2010/main" val="2524727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BFF4-C504-A4A4-87DC-20B4F0C6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TIP #2: Use Interrupt Vectors to Identify Base Address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66A70-F0C8-C3E1-14FA-006C2E6C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4" y="2065052"/>
            <a:ext cx="6940907" cy="2292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A1DF4-B90F-CC84-0653-3281C1823DF8}"/>
              </a:ext>
            </a:extLst>
          </p:cNvPr>
          <p:cNvSpPr txBox="1"/>
          <p:nvPr/>
        </p:nvSpPr>
        <p:spPr>
          <a:xfrm>
            <a:off x="4479471" y="4710113"/>
            <a:ext cx="5040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Stack is at 0x20003DD0:</a:t>
            </a:r>
          </a:p>
          <a:p>
            <a:r>
              <a:rPr lang="en-CA" dirty="0"/>
              <a:t> -&gt; SRAM must be in that location. We would guess 0x20000000 maybe?</a:t>
            </a:r>
          </a:p>
          <a:p>
            <a:endParaRPr lang="en-CA" dirty="0"/>
          </a:p>
          <a:p>
            <a:r>
              <a:rPr lang="en-CA" dirty="0"/>
              <a:t>ISRs range from 0x80008A43-0x8011EEB</a:t>
            </a:r>
          </a:p>
          <a:p>
            <a:r>
              <a:rPr lang="en-CA" dirty="0"/>
              <a:t> -&gt; FLASH must be in that location. We might guess starts around 0x80000000?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8BEE5-1BFC-F488-6915-F82B52E9BF95}"/>
              </a:ext>
            </a:extLst>
          </p:cNvPr>
          <p:cNvSpPr/>
          <p:nvPr/>
        </p:nvSpPr>
        <p:spPr>
          <a:xfrm>
            <a:off x="1061357" y="2111828"/>
            <a:ext cx="1360714" cy="2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7A1F6C-D3E6-A776-37F2-19FCF1EC4EDE}"/>
              </a:ext>
            </a:extLst>
          </p:cNvPr>
          <p:cNvSpPr/>
          <p:nvPr/>
        </p:nvSpPr>
        <p:spPr>
          <a:xfrm>
            <a:off x="3543299" y="2111827"/>
            <a:ext cx="1208315" cy="2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79D66-BFEF-0CA1-C5C3-38FABA5D719D}"/>
              </a:ext>
            </a:extLst>
          </p:cNvPr>
          <p:cNvCxnSpPr/>
          <p:nvPr/>
        </p:nvCxnSpPr>
        <p:spPr>
          <a:xfrm flipH="1" flipV="1">
            <a:off x="2422071" y="2400298"/>
            <a:ext cx="2100943" cy="2558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5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7C32-9488-0514-377E-C6643D9D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STEP 1: Processor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D6C43-D731-C5E5-5EE3-EAA8DC04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6" y="2006787"/>
            <a:ext cx="3181992" cy="2022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260900-09A9-5881-CAE5-775B8A157CF3}"/>
              </a:ext>
            </a:extLst>
          </p:cNvPr>
          <p:cNvSpPr txBox="1"/>
          <p:nvPr/>
        </p:nvSpPr>
        <p:spPr>
          <a:xfrm>
            <a:off x="1328058" y="1589315"/>
            <a:ext cx="381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Binary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892127-90A6-0C58-244C-B8C5FB1CB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12" y="3110479"/>
            <a:ext cx="3280499" cy="20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9808C1-9C19-8CCD-F300-096AA00E7FC2}"/>
              </a:ext>
            </a:extLst>
          </p:cNvPr>
          <p:cNvSpPr txBox="1"/>
          <p:nvPr/>
        </p:nvSpPr>
        <p:spPr>
          <a:xfrm>
            <a:off x="4076700" y="2648903"/>
            <a:ext cx="381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Decoded into Machine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13642-167B-78C6-E519-8E1D6F1311D2}"/>
              </a:ext>
            </a:extLst>
          </p:cNvPr>
          <p:cNvSpPr txBox="1"/>
          <p:nvPr/>
        </p:nvSpPr>
        <p:spPr>
          <a:xfrm>
            <a:off x="8194063" y="3673142"/>
            <a:ext cx="381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Assembly Language Output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2DFC66-A11E-25DB-FB5A-23F46DB9B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460" y="3976450"/>
            <a:ext cx="3548469" cy="26685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6DEE8A-4F02-2639-16A0-D156F7A48953}"/>
              </a:ext>
            </a:extLst>
          </p:cNvPr>
          <p:cNvCxnSpPr>
            <a:cxnSpLocks/>
          </p:cNvCxnSpPr>
          <p:nvPr/>
        </p:nvCxnSpPr>
        <p:spPr>
          <a:xfrm>
            <a:off x="2732314" y="1773981"/>
            <a:ext cx="8708615" cy="20838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77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0ACB-5E3B-3E7B-0564-1CECAB58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Final Step: Running Auto-Analysis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0304-F3AC-8029-E855-A7EE34BF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doing this setup, suggest to NOT run auto-analysis when first loaded.</a:t>
            </a:r>
          </a:p>
          <a:p>
            <a:r>
              <a:rPr lang="en-CA" dirty="0"/>
              <a:t>Do all your memory space / SVD setup, then run auto-analysis:</a:t>
            </a:r>
          </a:p>
        </p:txBody>
      </p:sp>
    </p:spTree>
    <p:extLst>
      <p:ext uri="{BB962C8B-B14F-4D97-AF65-F5344CB8AC3E}">
        <p14:creationId xmlns:p14="http://schemas.microsoft.com/office/powerpoint/2010/main" val="347303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F02B-4978-8F0B-CB3D-336694DA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#1: Smart Lock</a:t>
            </a:r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2ABEAEC-9CD0-6B01-5146-831A1B16C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7" t="26948" r="30387" b="33897"/>
          <a:stretch/>
        </p:blipFill>
        <p:spPr>
          <a:xfrm>
            <a:off x="334850" y="1577661"/>
            <a:ext cx="9639837" cy="5043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C6749-E3FC-49BE-A473-5375D764C853}"/>
              </a:ext>
            </a:extLst>
          </p:cNvPr>
          <p:cNvSpPr txBox="1"/>
          <p:nvPr/>
        </p:nvSpPr>
        <p:spPr>
          <a:xfrm>
            <a:off x="10315977" y="3039414"/>
            <a:ext cx="146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EM3587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050D9C-0319-C49E-230E-77A97B0425DA}"/>
              </a:ext>
            </a:extLst>
          </p:cNvPr>
          <p:cNvCxnSpPr>
            <a:stCxn id="7" idx="1"/>
          </p:cNvCxnSpPr>
          <p:nvPr/>
        </p:nvCxnSpPr>
        <p:spPr>
          <a:xfrm flipH="1">
            <a:off x="7930243" y="3224080"/>
            <a:ext cx="2385734" cy="618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2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D98-FD33-E433-2CFB-B5B763B9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Arm Cortex-M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FCEBC-3D4F-F410-570B-CBDCC5D58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238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Find datasheet for main processor </a:t>
            </a:r>
            <a:r>
              <a:rPr lang="en-CA" dirty="0">
                <a:sym typeface="Wingdings" panose="05000000000000000000" pitchFamily="2" charset="2"/>
              </a:rPr>
              <a:t> EM3587  Arm Cortex-M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433E3-27A3-F19B-2B93-984BB568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53" y="2480938"/>
            <a:ext cx="7125066" cy="37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A29C-269B-CB7F-9344-B7A79F24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#2: Phillips Hue 2.0 Bridge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6E48-4BB2-DC77-8B5E-BCD72976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2" y="2111828"/>
            <a:ext cx="4362236" cy="3336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02621-8C51-5F8E-BA53-AE5080020F77}"/>
              </a:ext>
            </a:extLst>
          </p:cNvPr>
          <p:cNvSpPr txBox="1"/>
          <p:nvPr/>
        </p:nvSpPr>
        <p:spPr>
          <a:xfrm>
            <a:off x="6096000" y="1578093"/>
            <a:ext cx="3748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FCC filing – no screwdriver needed!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B01FD0-E890-854E-707F-B590B3825C7E}"/>
              </a:ext>
            </a:extLst>
          </p:cNvPr>
          <p:cNvCxnSpPr/>
          <p:nvPr/>
        </p:nvCxnSpPr>
        <p:spPr>
          <a:xfrm flipH="1">
            <a:off x="4767943" y="1752600"/>
            <a:ext cx="1328057" cy="47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E1CFE6-7173-2EAD-3CE0-A7B6AA0DD7CA}"/>
              </a:ext>
            </a:extLst>
          </p:cNvPr>
          <p:cNvCxnSpPr>
            <a:cxnSpLocks/>
          </p:cNvCxnSpPr>
          <p:nvPr/>
        </p:nvCxnSpPr>
        <p:spPr>
          <a:xfrm flipH="1">
            <a:off x="3363686" y="3276600"/>
            <a:ext cx="2280557" cy="73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AD9696-2C03-7E46-F217-02DD2281C3AF}"/>
              </a:ext>
            </a:extLst>
          </p:cNvPr>
          <p:cNvSpPr txBox="1"/>
          <p:nvPr/>
        </p:nvSpPr>
        <p:spPr>
          <a:xfrm>
            <a:off x="5682343" y="3091934"/>
            <a:ext cx="374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QCA4531</a:t>
            </a:r>
          </a:p>
        </p:txBody>
      </p:sp>
    </p:spTree>
    <p:extLst>
      <p:ext uri="{BB962C8B-B14F-4D97-AF65-F5344CB8AC3E}">
        <p14:creationId xmlns:p14="http://schemas.microsoft.com/office/powerpoint/2010/main" val="184316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7733-9D0D-2712-8D8E-76B246BC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MIPS 24Kc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E3D7E-AD4E-1C2C-C12D-F6AA0D9A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4" y="1910187"/>
            <a:ext cx="5017904" cy="4947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05901-4138-7783-0E39-458BAA0F2BA7}"/>
              </a:ext>
            </a:extLst>
          </p:cNvPr>
          <p:cNvSpPr txBox="1"/>
          <p:nvPr/>
        </p:nvSpPr>
        <p:spPr>
          <a:xfrm>
            <a:off x="6798129" y="3053443"/>
            <a:ext cx="314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MIPS 24Kc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3761FF-4114-97DF-D39D-CBD7E57635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280557" y="3238109"/>
            <a:ext cx="4517572" cy="329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9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A29C-269B-CB7F-9344-B7A79F24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#3</a:t>
            </a:r>
          </a:p>
        </p:txBody>
      </p:sp>
      <p:pic>
        <p:nvPicPr>
          <p:cNvPr id="2050" name="Picture 2" descr="ChipWhisperer-Lite - NewAE Hardware Product Documentation">
            <a:extLst>
              <a:ext uri="{FF2B5EF4-FFF2-40B4-BE49-F238E27FC236}">
                <a16:creationId xmlns:a16="http://schemas.microsoft.com/office/drawing/2014/main" id="{42687C28-6714-6A63-0D2F-9C4C95ED2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" y="1869643"/>
            <a:ext cx="6988629" cy="38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B5D5B1-1C25-05C5-F241-C0D3F3C544C6}"/>
              </a:ext>
            </a:extLst>
          </p:cNvPr>
          <p:cNvCxnSpPr/>
          <p:nvPr/>
        </p:nvCxnSpPr>
        <p:spPr>
          <a:xfrm flipH="1">
            <a:off x="7086600" y="2405743"/>
            <a:ext cx="2579914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654C68-2388-E303-73BF-B69E9A56BDAD}"/>
              </a:ext>
            </a:extLst>
          </p:cNvPr>
          <p:cNvSpPr txBox="1"/>
          <p:nvPr/>
        </p:nvSpPr>
        <p:spPr>
          <a:xfrm>
            <a:off x="9759043" y="2160814"/>
            <a:ext cx="214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STM32F303RCT7</a:t>
            </a:r>
          </a:p>
        </p:txBody>
      </p:sp>
    </p:spTree>
    <p:extLst>
      <p:ext uri="{BB962C8B-B14F-4D97-AF65-F5344CB8AC3E}">
        <p14:creationId xmlns:p14="http://schemas.microsoft.com/office/powerpoint/2010/main" val="387991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F607-623B-778F-155C-7D24645F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Arm Cortex-M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48473-9BAD-629E-6619-C88F7B49B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82" y="1635125"/>
            <a:ext cx="7297379" cy="4351338"/>
          </a:xfrm>
        </p:spPr>
      </p:pic>
    </p:spTree>
    <p:extLst>
      <p:ext uri="{BB962C8B-B14F-4D97-AF65-F5344CB8AC3E}">
        <p14:creationId xmlns:p14="http://schemas.microsoft.com/office/powerpoint/2010/main" val="56446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752</Words>
  <Application>Microsoft Office PowerPoint</Application>
  <PresentationFormat>Widescreen</PresentationFormat>
  <Paragraphs>110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0x409 – Ghidra Setup for Embedded R.E.</vt:lpstr>
      <vt:lpstr>Importing a Binary to Ghidra</vt:lpstr>
      <vt:lpstr>STEP 1: Processor Module</vt:lpstr>
      <vt:lpstr>Example #1: Smart Lock</vt:lpstr>
      <vt:lpstr>Arm Cortex-M</vt:lpstr>
      <vt:lpstr>Example #2: Phillips Hue 2.0 Bridge</vt:lpstr>
      <vt:lpstr>MIPS 24Kc</vt:lpstr>
      <vt:lpstr>Example #3</vt:lpstr>
      <vt:lpstr>Arm Cortex-M</vt:lpstr>
      <vt:lpstr>Result of Step 1</vt:lpstr>
      <vt:lpstr>STEP 2: Base Address</vt:lpstr>
      <vt:lpstr>Base Address: Processor / Architecture</vt:lpstr>
      <vt:lpstr>Offset Due to Bootloader</vt:lpstr>
      <vt:lpstr>What If Offset is Unknown?</vt:lpstr>
      <vt:lpstr>Result of Step 2</vt:lpstr>
      <vt:lpstr>Step 3: Address Space Setup</vt:lpstr>
      <vt:lpstr>Main Advantage: Working XREFs</vt:lpstr>
      <vt:lpstr>PowerPoint Presentation</vt:lpstr>
      <vt:lpstr>Accessing Memory Map Window</vt:lpstr>
      <vt:lpstr>After Address Space Setup</vt:lpstr>
      <vt:lpstr>Using Peripheral Debug Files</vt:lpstr>
      <vt:lpstr>Finding SVD Files</vt:lpstr>
      <vt:lpstr>Leveldown SVD Loader</vt:lpstr>
      <vt:lpstr>Step 4: Interrupt Vectors</vt:lpstr>
      <vt:lpstr>Understanding Interrupt Vectors in Ghidra</vt:lpstr>
      <vt:lpstr>Changing Data Types</vt:lpstr>
      <vt:lpstr>Interrupt Vectors in Other Processors</vt:lpstr>
      <vt:lpstr>TIP #1: Using interrupt vectors to identify binaries</vt:lpstr>
      <vt:lpstr>TIP #2: Use Interrupt Vectors to Identify Base Address </vt:lpstr>
      <vt:lpstr>Final Step: Running Auto-Analysis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0x101 – Security in History Basic Ciphers</dc:title>
  <dc:creator>Colin O'Flynn</dc:creator>
  <cp:lastModifiedBy>Colin O'Flynn</cp:lastModifiedBy>
  <cp:revision>66</cp:revision>
  <dcterms:created xsi:type="dcterms:W3CDTF">2020-09-07T18:26:19Z</dcterms:created>
  <dcterms:modified xsi:type="dcterms:W3CDTF">2023-10-30T12:41:25Z</dcterms:modified>
</cp:coreProperties>
</file>